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  <a:srgbClr val="00123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98990-0C1C-4E25-A622-6DF1C1C2F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47D1C-7922-4DA5-8CD1-2F0C6F7D5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7F7E-1227-4971-BBBC-3342420A4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F2A95-7009-4EAF-B190-79C63979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4BE1B-43EF-4E89-9893-6D7560AC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3E6E-71CB-4588-B3ED-A50DD3BE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DFD536-77F0-41EF-8160-8006935F9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3FA56-8B7D-44EB-BA77-77B2A7F0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8386F-AD62-4A00-BA3B-80943310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71B3-1109-44AC-A49A-D44D13C4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7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FE5A4-D50D-4A94-AA7C-CF75EBAD5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7E4B4-168E-48EA-B640-6C55D3CC5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183A-B62D-4CA8-A526-BC9083265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F8C01-476A-4E96-AC8E-BAA806B8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CF8FB-EC91-4D8F-A9D1-68C89B06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2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14E3F-8B56-4238-B10D-A9C971D70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D6760-F850-49B5-A43C-270252BEE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97FB-07F1-4B83-B578-95E38C8D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D141-2740-470B-9369-FDC64FA39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F9BD8-C829-4AF9-80C3-752CAFB7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996B1-C5B1-42A8-93A2-0234FCC6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23051-B7DA-403B-9A7F-3B7D9A0DF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E2949-7251-415C-AE32-7678AF68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7FEE1-6590-4076-B711-9E5727DA9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C5D5-1322-4625-BE93-86A8F91ED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0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B131F-68DA-429A-B048-3F2F9CE49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2125F-2ECE-4138-A7FF-C3CD6AD4F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D8B01-15D5-452C-A402-1C9B1BC37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75874-2B17-4D6A-BD99-03A0D874D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48812-DB88-44D6-984E-FB3791BDB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A5671-C5BC-4D12-9986-2EF61217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9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BDB3-B314-4B9A-BF87-1399CFAAA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7BD95C-B977-4A32-88DC-76966A083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35A3AF-AF54-4ECD-8072-39CD4271B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A904D-FF44-4546-ABF6-F35CBCF3EC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B1051A-8A44-4E6E-A6C1-A46877088A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6EC544-5A11-4978-A45B-06CA56D2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9FCA5C-8F20-4046-B431-B6418B7D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75917D-3050-4963-B6FF-FDE13E52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3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D8960-3241-41C8-85AA-96908764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A5B8E-15EC-469C-86BD-E743FCC2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6E8BC-E25B-4D1D-B0FB-8DBB9F59F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BD595-FD9B-4863-AC7E-BEF425588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40B2B-4CAB-41CE-93C4-49458D108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9EA69-82B5-45C6-8F2C-DDD66FFA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E273B-074E-4BA3-99B2-6D9A6204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5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4FA1-17B1-411F-8869-62E37A71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9F845-8CEB-4BA1-8E82-965242F35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E1461E-3EE1-4125-964D-FBE23F78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592A9-2CA2-4026-9C81-239C9E82A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584AD-97F2-4F5C-BE84-1253957FC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7488E-2E81-4252-80BD-4186227F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DB634-BBE4-41FC-A8C6-23DBCF59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AF9FE-F776-442C-BE60-D7ECA2FBE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7F458-B47A-446E-8D2A-3FFD4E260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C094C-1599-4EC5-B5AE-0E791FBE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67001-F99F-4AAA-8D4B-731AF6CF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BEE07-32E8-4E18-9C9A-D7F831EB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107C29-00A9-4820-A6A2-5BC5F3C3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94918-F082-4899-94C3-AC956FCB8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5BE6-78DF-4210-855A-4382C72A2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084B-1F1F-447A-A646-4D153CA2E7CE}" type="datetimeFigureOut">
              <a:rPr lang="en-US" smtClean="0"/>
              <a:t>29-Mar-25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4F5C7-2D8F-4355-B339-D033BAC7D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0D3AC-E215-46B9-9836-969C00C7D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45D1C-52FA-4B5F-85CE-C343F3818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3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1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3476B-386F-4EEE-A6AC-F4B9278C2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54" y="188398"/>
            <a:ext cx="3226639" cy="17825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EFEDAB-246C-45D6-8F97-30E21CAD0301}"/>
              </a:ext>
            </a:extLst>
          </p:cNvPr>
          <p:cNvSpPr txBox="1">
            <a:spLocks/>
          </p:cNvSpPr>
          <p:nvPr/>
        </p:nvSpPr>
        <p:spPr>
          <a:xfrm>
            <a:off x="223607" y="188399"/>
            <a:ext cx="6457377" cy="143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rgbClr val="00B050"/>
                </a:solidFill>
                <a:latin typeface="Bebas Neue" panose="020B0606020202050201" pitchFamily="34" charset="0"/>
              </a:rPr>
              <a:t>A</a:t>
            </a:r>
            <a:r>
              <a:rPr lang="en-US" sz="88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dvance </a:t>
            </a:r>
            <a:r>
              <a:rPr lang="en-US" sz="8800" dirty="0">
                <a:solidFill>
                  <a:srgbClr val="00B050"/>
                </a:solidFill>
                <a:latin typeface="Bebas Neue" panose="020B0606020202050201" pitchFamily="34" charset="0"/>
              </a:rPr>
              <a:t>E</a:t>
            </a:r>
            <a:r>
              <a:rPr lang="en-US" sz="88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xcel</a:t>
            </a:r>
            <a:endParaRPr lang="en-US" sz="2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1026" name="Picture 2" descr="Excel Logo PNGs for Free Download">
            <a:extLst>
              <a:ext uri="{FF2B5EF4-FFF2-40B4-BE49-F238E27FC236}">
                <a16:creationId xmlns:a16="http://schemas.microsoft.com/office/drawing/2014/main" id="{2737B41F-E717-46C7-902C-011331ACC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8" y="1709071"/>
            <a:ext cx="1433689" cy="130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wer BI Logo, symbol, meaning, history, PNG, brand">
            <a:extLst>
              <a:ext uri="{FF2B5EF4-FFF2-40B4-BE49-F238E27FC236}">
                <a16:creationId xmlns:a16="http://schemas.microsoft.com/office/drawing/2014/main" id="{2B6FBDD7-2064-4F8C-BBF5-C0A279B9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6" t="1" r="28193" b="18655"/>
          <a:stretch/>
        </p:blipFill>
        <p:spPr bwMode="auto">
          <a:xfrm>
            <a:off x="2822626" y="1660851"/>
            <a:ext cx="1301045" cy="13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tGPT Logo PNG Images With Transparent Background">
            <a:extLst>
              <a:ext uri="{FF2B5EF4-FFF2-40B4-BE49-F238E27FC236}">
                <a16:creationId xmlns:a16="http://schemas.microsoft.com/office/drawing/2014/main" id="{C6B3EE67-EB7C-4645-9054-5ACA0B963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80" y="1711651"/>
            <a:ext cx="1301045" cy="13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pilot Logo and symbol, meaning, history, PNG, brand">
            <a:extLst>
              <a:ext uri="{FF2B5EF4-FFF2-40B4-BE49-F238E27FC236}">
                <a16:creationId xmlns:a16="http://schemas.microsoft.com/office/drawing/2014/main" id="{5118D940-1FEC-4B61-9C5D-8C7079DB9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7" r="16774"/>
          <a:stretch/>
        </p:blipFill>
        <p:spPr bwMode="auto">
          <a:xfrm>
            <a:off x="4666956" y="1660851"/>
            <a:ext cx="1498095" cy="130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A26BFCD3-4DDC-4238-A1C8-D309D9F8BBFA}"/>
              </a:ext>
            </a:extLst>
          </p:cNvPr>
          <p:cNvSpPr txBox="1">
            <a:spLocks/>
          </p:cNvSpPr>
          <p:nvPr/>
        </p:nvSpPr>
        <p:spPr>
          <a:xfrm>
            <a:off x="751107" y="3632200"/>
            <a:ext cx="11217285" cy="2755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800" b="1" dirty="0">
                <a:solidFill>
                  <a:srgbClr val="FFC000"/>
                </a:solidFill>
              </a:rPr>
              <a:t>Key-Highlights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Complete Course </a:t>
            </a:r>
            <a:r>
              <a:rPr lang="en-US" sz="2800" dirty="0">
                <a:solidFill>
                  <a:srgbClr val="00B050"/>
                </a:solidFill>
              </a:rPr>
              <a:t>beginner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 to </a:t>
            </a:r>
            <a:r>
              <a:rPr lang="en-US" sz="2800" dirty="0">
                <a:solidFill>
                  <a:srgbClr val="00B050"/>
                </a:solidFill>
              </a:rPr>
              <a:t>advance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level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B050"/>
                </a:solidFill>
              </a:rPr>
              <a:t>100% Free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Video lectures, PDF Notes and Projects (</a:t>
            </a:r>
            <a:r>
              <a:rPr lang="en-US" sz="2800" dirty="0">
                <a:solidFill>
                  <a:srgbClr val="00B050"/>
                </a:solidFill>
              </a:rPr>
              <a:t>upcissyoutube.com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You will also </a:t>
            </a:r>
            <a:r>
              <a:rPr lang="en-US" sz="2800" dirty="0">
                <a:solidFill>
                  <a:srgbClr val="00B050"/>
                </a:solidFill>
              </a:rPr>
              <a:t>get a certificate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after completion of the course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After completing the course you will become a </a:t>
            </a:r>
            <a:r>
              <a:rPr lang="en-US" sz="2800" dirty="0">
                <a:solidFill>
                  <a:srgbClr val="00B050"/>
                </a:solidFill>
              </a:rPr>
              <a:t>master in Excel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and data analysis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1DA1A1B-6D77-4AC7-B7D2-9C5BF412A0B7}"/>
              </a:ext>
            </a:extLst>
          </p:cNvPr>
          <p:cNvSpPr txBox="1">
            <a:spLocks/>
          </p:cNvSpPr>
          <p:nvPr/>
        </p:nvSpPr>
        <p:spPr>
          <a:xfrm>
            <a:off x="2405147" y="1206447"/>
            <a:ext cx="6336607" cy="546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800" dirty="0">
                <a:solidFill>
                  <a:srgbClr val="00B050"/>
                </a:solidFill>
              </a:rPr>
              <a:t>Empower Your Data Skills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7FE25B0-E26C-4499-8F86-990FDD2F6D57}"/>
              </a:ext>
            </a:extLst>
          </p:cNvPr>
          <p:cNvSpPr txBox="1">
            <a:spLocks/>
          </p:cNvSpPr>
          <p:nvPr/>
        </p:nvSpPr>
        <p:spPr>
          <a:xfrm>
            <a:off x="1207018" y="3061377"/>
            <a:ext cx="916819" cy="396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800" b="1" dirty="0">
                <a:solidFill>
                  <a:schemeClr val="bg2"/>
                </a:solidFill>
              </a:rPr>
              <a:t>Excel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0BFE413-C44B-4BD6-8C52-114A45C4A03A}"/>
              </a:ext>
            </a:extLst>
          </p:cNvPr>
          <p:cNvSpPr txBox="1">
            <a:spLocks/>
          </p:cNvSpPr>
          <p:nvPr/>
        </p:nvSpPr>
        <p:spPr>
          <a:xfrm>
            <a:off x="2908255" y="3053742"/>
            <a:ext cx="1129786" cy="396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800" b="1" dirty="0">
                <a:solidFill>
                  <a:schemeClr val="bg2"/>
                </a:solidFill>
              </a:rPr>
              <a:t>Power BI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2751F84-67F4-49BB-A3DF-8CDD2D136B7B}"/>
              </a:ext>
            </a:extLst>
          </p:cNvPr>
          <p:cNvSpPr txBox="1">
            <a:spLocks/>
          </p:cNvSpPr>
          <p:nvPr/>
        </p:nvSpPr>
        <p:spPr>
          <a:xfrm>
            <a:off x="4822459" y="3061377"/>
            <a:ext cx="1019973" cy="396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800" b="1" dirty="0">
                <a:solidFill>
                  <a:schemeClr val="bg2"/>
                </a:solidFill>
              </a:rPr>
              <a:t>Copilot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84069F-196E-40D2-BF02-2D294095A30C}"/>
              </a:ext>
            </a:extLst>
          </p:cNvPr>
          <p:cNvSpPr txBox="1">
            <a:spLocks/>
          </p:cNvSpPr>
          <p:nvPr/>
        </p:nvSpPr>
        <p:spPr>
          <a:xfrm>
            <a:off x="6866168" y="3053741"/>
            <a:ext cx="1301045" cy="396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chemeClr val="bg1"/>
              </a:buClr>
              <a:buSzPct val="75000"/>
            </a:pPr>
            <a:r>
              <a:rPr lang="en-US" sz="2200" b="1" dirty="0">
                <a:solidFill>
                  <a:schemeClr val="bg2"/>
                </a:solidFill>
              </a:rPr>
              <a:t>ChatGPT</a:t>
            </a:r>
          </a:p>
        </p:txBody>
      </p:sp>
    </p:spTree>
    <p:extLst>
      <p:ext uri="{BB962C8B-B14F-4D97-AF65-F5344CB8AC3E}">
        <p14:creationId xmlns:p14="http://schemas.microsoft.com/office/powerpoint/2010/main" val="2473361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EFEDAB-246C-45D6-8F97-30E21CAD0301}"/>
              </a:ext>
            </a:extLst>
          </p:cNvPr>
          <p:cNvSpPr txBox="1">
            <a:spLocks/>
          </p:cNvSpPr>
          <p:nvPr/>
        </p:nvSpPr>
        <p:spPr>
          <a:xfrm>
            <a:off x="1948070" y="244276"/>
            <a:ext cx="4505739" cy="1020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00B050"/>
                </a:solidFill>
                <a:latin typeface="Bebas Neue" panose="020B0606020202050201" pitchFamily="34" charset="0"/>
              </a:rPr>
              <a:t>S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yllabus</a:t>
            </a:r>
            <a:endParaRPr lang="en-US" sz="1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6BFCD3-4DDC-4238-A1C8-D309D9F8BBFA}"/>
              </a:ext>
            </a:extLst>
          </p:cNvPr>
          <p:cNvSpPr txBox="1">
            <a:spLocks/>
          </p:cNvSpPr>
          <p:nvPr/>
        </p:nvSpPr>
        <p:spPr>
          <a:xfrm>
            <a:off x="486065" y="1523683"/>
            <a:ext cx="5132858" cy="4956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Introduction to MS-Excel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Element of MS-Excel 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Basic Formulas and Functions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Data Entry Work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Data Cleaning 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Different type of calculations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Advanced Formulas and Functions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Data Analysis Tools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Pivot Tables and Charts &amp; Graphs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Dashboard and reports Creation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BBD8B-75CA-419E-A4E6-815FD20A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4" y="188399"/>
            <a:ext cx="1340150" cy="1335284"/>
          </a:xfrm>
          <a:prstGeom prst="rect">
            <a:avLst/>
          </a:prstGeom>
        </p:spPr>
      </p:pic>
      <p:pic>
        <p:nvPicPr>
          <p:cNvPr id="18" name="Picture 2" descr="Excel Logo PNGs for Free Download">
            <a:extLst>
              <a:ext uri="{FF2B5EF4-FFF2-40B4-BE49-F238E27FC236}">
                <a16:creationId xmlns:a16="http://schemas.microsoft.com/office/drawing/2014/main" id="{C8C1C9F0-2B82-404A-A56D-B7A7E9A4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4" y="188399"/>
            <a:ext cx="1117449" cy="10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171405DF-00CE-4E79-AE59-0239018669D7}"/>
              </a:ext>
            </a:extLst>
          </p:cNvPr>
          <p:cNvSpPr txBox="1">
            <a:spLocks/>
          </p:cNvSpPr>
          <p:nvPr/>
        </p:nvSpPr>
        <p:spPr>
          <a:xfrm>
            <a:off x="5618923" y="1523683"/>
            <a:ext cx="5132858" cy="4956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Data validation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Data Sorting &amp; Filtering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Conditional Formatting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>
                    <a:lumMod val="85000"/>
                  </a:schemeClr>
                </a:solidFill>
              </a:rPr>
              <a:t>Dynamic reports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B050"/>
                </a:solidFill>
              </a:rPr>
              <a:t>Visual data representation</a:t>
            </a:r>
          </a:p>
          <a:p>
            <a:pPr marL="457200" indent="-457200" algn="l">
              <a:buClr>
                <a:srgbClr val="FFC000"/>
              </a:buClr>
              <a:buSzPct val="75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0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EFEDAB-246C-45D6-8F97-30E21CAD0301}"/>
              </a:ext>
            </a:extLst>
          </p:cNvPr>
          <p:cNvSpPr txBox="1">
            <a:spLocks/>
          </p:cNvSpPr>
          <p:nvPr/>
        </p:nvSpPr>
        <p:spPr>
          <a:xfrm>
            <a:off x="1948070" y="244277"/>
            <a:ext cx="8680174" cy="10205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600" dirty="0">
                <a:solidFill>
                  <a:srgbClr val="00B050"/>
                </a:solidFill>
                <a:latin typeface="Bebas Neue" panose="020B0606020202050201" pitchFamily="34" charset="0"/>
              </a:rPr>
              <a:t>E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xcel </a:t>
            </a:r>
            <a:r>
              <a:rPr lang="en-US" sz="6600" dirty="0">
                <a:solidFill>
                  <a:srgbClr val="00B050"/>
                </a:solidFill>
                <a:latin typeface="Bebas Neue" panose="020B0606020202050201" pitchFamily="34" charset="0"/>
              </a:rPr>
              <a:t>F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ormulas </a:t>
            </a:r>
            <a:r>
              <a:rPr lang="en-US" sz="6600" dirty="0">
                <a:solidFill>
                  <a:srgbClr val="FFC000"/>
                </a:solidFill>
                <a:latin typeface="Bebas Neue" panose="020B0606020202050201" pitchFamily="34" charset="0"/>
              </a:rPr>
              <a:t>&amp;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 </a:t>
            </a:r>
            <a:r>
              <a:rPr lang="en-US" sz="6600" dirty="0">
                <a:solidFill>
                  <a:srgbClr val="00B050"/>
                </a:solidFill>
                <a:latin typeface="Bebas Neue" panose="020B0606020202050201" pitchFamily="34" charset="0"/>
              </a:rPr>
              <a:t>F</a:t>
            </a:r>
            <a:r>
              <a:rPr lang="en-US" sz="6600" dirty="0">
                <a:solidFill>
                  <a:schemeClr val="bg1">
                    <a:lumMod val="75000"/>
                  </a:schemeClr>
                </a:solidFill>
                <a:latin typeface="Bebas Neue" panose="020B0606020202050201" pitchFamily="34" charset="0"/>
              </a:rPr>
              <a:t>unctions</a:t>
            </a:r>
            <a:endParaRPr lang="en-US" sz="18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26BFCD3-4DDC-4238-A1C8-D309D9F8BBFA}"/>
              </a:ext>
            </a:extLst>
          </p:cNvPr>
          <p:cNvSpPr txBox="1">
            <a:spLocks/>
          </p:cNvSpPr>
          <p:nvPr/>
        </p:nvSpPr>
        <p:spPr>
          <a:xfrm>
            <a:off x="486064" y="1775789"/>
            <a:ext cx="11482330" cy="3591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Math &amp; Trig 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Even, Fact, Odd, Power, Roman, Sqrt, Sum, </a:t>
            </a:r>
            <a:r>
              <a:rPr lang="en-US" dirty="0">
                <a:solidFill>
                  <a:srgbClr val="00B050"/>
                </a:solidFill>
              </a:rPr>
              <a:t>Sumif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Int, Mod, Round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Date &amp; Time: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Today, </a:t>
            </a:r>
            <a:r>
              <a:rPr lang="en-US" dirty="0">
                <a:solidFill>
                  <a:srgbClr val="00B050"/>
                </a:solidFill>
              </a:rPr>
              <a:t>Now, Date, Day, Month, Year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Time, Hour, Minute, Second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Text: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Lower, Proper, Upper, </a:t>
            </a:r>
            <a:r>
              <a:rPr lang="en-US" dirty="0">
                <a:solidFill>
                  <a:srgbClr val="00B050"/>
                </a:solidFill>
              </a:rPr>
              <a:t>Left, Right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Mid, Len, </a:t>
            </a:r>
            <a:r>
              <a:rPr lang="en-US" dirty="0">
                <a:solidFill>
                  <a:srgbClr val="00B050"/>
                </a:solidFill>
              </a:rPr>
              <a:t>Concatenate, Exact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Trim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Statistical: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Average, </a:t>
            </a:r>
            <a:r>
              <a:rPr lang="en-US" dirty="0">
                <a:solidFill>
                  <a:srgbClr val="00B050"/>
                </a:solidFill>
              </a:rPr>
              <a:t>Averagea, Count Function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Max, Min, Mode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Lookup &amp; Reference: </a:t>
            </a:r>
            <a:r>
              <a:rPr lang="en-US" dirty="0">
                <a:solidFill>
                  <a:srgbClr val="00B050"/>
                </a:solidFill>
              </a:rPr>
              <a:t>Vlookup, Hlookup, Index &amp; Match, Array, Dget,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Iferror, Hyperlink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Logical: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If, Iferror, And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Or, Not, True, False Etc..</a:t>
            </a:r>
          </a:p>
          <a:p>
            <a:pPr algn="l">
              <a:buClr>
                <a:srgbClr val="FFC000"/>
              </a:buClr>
              <a:buSzPct val="75000"/>
            </a:pPr>
            <a:r>
              <a:rPr lang="en-US" dirty="0">
                <a:solidFill>
                  <a:srgbClr val="FFC000"/>
                </a:solidFill>
              </a:rPr>
              <a:t>Financial: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Pmt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, Ipmt, Ppmt, Fv Etc..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BBBD8B-75CA-419E-A4E6-815FD20A7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44" y="188399"/>
            <a:ext cx="1340150" cy="1335284"/>
          </a:xfrm>
          <a:prstGeom prst="rect">
            <a:avLst/>
          </a:prstGeom>
        </p:spPr>
      </p:pic>
      <p:pic>
        <p:nvPicPr>
          <p:cNvPr id="18" name="Picture 2" descr="Excel Logo PNGs for Free Download">
            <a:extLst>
              <a:ext uri="{FF2B5EF4-FFF2-40B4-BE49-F238E27FC236}">
                <a16:creationId xmlns:a16="http://schemas.microsoft.com/office/drawing/2014/main" id="{C8C1C9F0-2B82-404A-A56D-B7A7E9A49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4" y="188399"/>
            <a:ext cx="1117449" cy="102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131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252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Bebas Neue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Jitendra verma</dc:creator>
  <cp:lastModifiedBy>Jitendra verma</cp:lastModifiedBy>
  <cp:revision>53</cp:revision>
  <dcterms:created xsi:type="dcterms:W3CDTF">2025-02-11T07:06:11Z</dcterms:created>
  <dcterms:modified xsi:type="dcterms:W3CDTF">2025-03-29T09:23:23Z</dcterms:modified>
</cp:coreProperties>
</file>